
<file path=[Content_Types].xml><?xml version="1.0" encoding="utf-8"?>
<Types xmlns="http://schemas.openxmlformats.org/package/2006/content-types">
  <Default Extension="1" ContentType="image/jpeg"/>
  <Default Extension="bin" ContentType="application/vnd.openxmlformats-officedocument.oleObject"/>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462" r:id="rId6"/>
    <p:sldId id="259" r:id="rId7"/>
    <p:sldId id="2463" r:id="rId8"/>
    <p:sldId id="2466" r:id="rId9"/>
    <p:sldId id="2432" r:id="rId10"/>
    <p:sldId id="2471" r:id="rId11"/>
    <p:sldId id="2467" r:id="rId12"/>
    <p:sldId id="2468" r:id="rId13"/>
    <p:sldId id="2469" r:id="rId14"/>
    <p:sldId id="2470" r:id="rId15"/>
    <p:sldId id="2465" r:id="rId16"/>
    <p:sldId id="2456"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49B369-9461-4CF5-93C3-E43CCB18BAE3}">
          <p14:sldIdLst>
            <p14:sldId id="2448"/>
            <p14:sldId id="2462"/>
            <p14:sldId id="259"/>
            <p14:sldId id="2463"/>
            <p14:sldId id="2466"/>
            <p14:sldId id="2432"/>
            <p14:sldId id="2471"/>
            <p14:sldId id="2467"/>
            <p14:sldId id="2468"/>
            <p14:sldId id="2469"/>
            <p14:sldId id="2470"/>
          </p14:sldIdLst>
        </p14:section>
        <p14:section name="I E" id="{2D17D5FD-30EC-4792-AA1E-7D10A7AF2862}">
          <p14:sldIdLst>
            <p14:sldId id="2465"/>
            <p14:sldId id="2456"/>
            <p14:sldId id="2436"/>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3955" autoAdjust="0"/>
  </p:normalViewPr>
  <p:slideViewPr>
    <p:cSldViewPr snapToGrid="0">
      <p:cViewPr varScale="1">
        <p:scale>
          <a:sx n="85" d="100"/>
          <a:sy n="85" d="100"/>
        </p:scale>
        <p:origin x="634" y="6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1/27/2022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14741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45321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16671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41393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61916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35304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hyperlink" Target="https://shubhanshubb.github.io/" TargetMode="External"/><Relationship Id="rId3" Type="http://schemas.microsoft.com/office/2007/relationships/hdphoto" Target="../media/hdphoto1.wdp"/><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reativecommons.org/licenses/by-nd/3.0/" TargetMode="External"/><Relationship Id="rId4" Type="http://schemas.openxmlformats.org/officeDocument/2006/relationships/hyperlink" Target="http://theswirlworld.com/2013/01/09/reaching-the-goal/"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s://en.wikipedia.org/wiki/Theoretical_computer_science"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hyperlink" Target="https://www.rawpixel.com/search/requirement?sort=popular" TargetMode="External"/><Relationship Id="rId2" Type="http://schemas.openxmlformats.org/officeDocument/2006/relationships/image" Target="../media/image7.1"/><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26524277@N04/6991262873" TargetMode="External"/><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hyperlink" Target="https://creativecommons.org/licenses/by/3.0/"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5400" b="1" dirty="0">
                <a:latin typeface="Times New Roman" panose="02020603050405020304" pitchFamily="18" charset="0"/>
                <a:cs typeface="Times New Roman" panose="02020603050405020304" pitchFamily="18" charset="0"/>
              </a:rPr>
              <a:t>Placement cell</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9" y="3608512"/>
            <a:ext cx="4531659" cy="612744"/>
          </a:xfrm>
        </p:spPr>
        <p:txBody>
          <a:bodyPr/>
          <a:lstStyle/>
          <a:p>
            <a:r>
              <a:rPr lang="en-US" sz="1600" cap="none" dirty="0">
                <a:latin typeface="Times New Roman" panose="02020603050405020304" pitchFamily="18" charset="0"/>
                <a:cs typeface="Times New Roman" panose="02020603050405020304" pitchFamily="18" charset="0"/>
              </a:rPr>
              <a:t>DATABASE MANAGEMENT SYSTEM</a:t>
            </a:r>
          </a:p>
        </p:txBody>
      </p:sp>
      <p:sp>
        <p:nvSpPr>
          <p:cNvPr id="6" name="Text Placeholder 2">
            <a:extLst>
              <a:ext uri="{FF2B5EF4-FFF2-40B4-BE49-F238E27FC236}">
                <a16:creationId xmlns:a16="http://schemas.microsoft.com/office/drawing/2014/main" id="{4CF94647-4A09-4561-8B5D-6CBC3999EB66}"/>
              </a:ext>
            </a:extLst>
          </p:cNvPr>
          <p:cNvSpPr txBox="1">
            <a:spLocks/>
          </p:cNvSpPr>
          <p:nvPr/>
        </p:nvSpPr>
        <p:spPr>
          <a:xfrm>
            <a:off x="5542962" y="4553146"/>
            <a:ext cx="1687398" cy="612743"/>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BBB16D0-0201-43C7-8C8B-DB86A5C33FEB}"/>
              </a:ext>
            </a:extLst>
          </p:cNvPr>
          <p:cNvSpPr>
            <a:spLocks noGrp="1"/>
          </p:cNvSpPr>
          <p:nvPr>
            <p:ph type="body" sz="quarter" idx="12"/>
          </p:nvPr>
        </p:nvSpPr>
        <p:spPr/>
        <p:txBody>
          <a:bodyPr/>
          <a:lstStyle/>
          <a:p>
            <a:r>
              <a:rPr lang="en-IN" dirty="0"/>
              <a:t> </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1207" y="95465"/>
            <a:ext cx="5197970" cy="508438"/>
          </a:xfrm>
        </p:spPr>
        <p:txBody>
          <a:bodyPr/>
          <a:lstStyle/>
          <a:p>
            <a:r>
              <a:rPr lang="en-IN" sz="2400" dirty="0">
                <a:solidFill>
                  <a:srgbClr val="FFFF00"/>
                </a:solidFill>
                <a:latin typeface="Times New Roman" panose="02020603050405020304" pitchFamily="18" charset="0"/>
                <a:cs typeface="Times New Roman" panose="02020603050405020304" pitchFamily="18" charset="0"/>
              </a:rPr>
              <a:t>PLACEMENT CELL</a:t>
            </a:r>
            <a:endParaRPr lang="en-US" sz="1800" dirty="0">
              <a:solidFill>
                <a:srgbClr val="FFFF00"/>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21007" y="1555280"/>
            <a:ext cx="8526946" cy="4026904"/>
          </a:xfrm>
        </p:spPr>
        <p:txBody>
          <a:bodyPr>
            <a:normAutofit/>
          </a:bodyPr>
          <a:lstStyle/>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Running : </a:t>
            </a:r>
            <a:r>
              <a:rPr lang="en-IN" sz="2400" b="0" i="0" dirty="0">
                <a:solidFill>
                  <a:srgbClr val="222222"/>
                </a:solidFill>
                <a:effectLst/>
                <a:latin typeface="Times New Roman" panose="02020603050405020304" pitchFamily="18" charset="0"/>
                <a:cs typeface="Times New Roman" panose="02020603050405020304" pitchFamily="18" charset="0"/>
              </a:rPr>
              <a:t>In the Operating system, whenever a new process is built, it is entered into the system, which should be running.</a:t>
            </a:r>
          </a:p>
          <a:p>
            <a:pPr algn="l">
              <a:lnSpc>
                <a:spcPct val="100000"/>
              </a:lnSpc>
            </a:pPr>
            <a:endParaRPr lang="en-IN" sz="2400" dirty="0">
              <a:solidFill>
                <a:srgbClr val="222222"/>
              </a:solidFill>
              <a:latin typeface="Times New Roman" panose="02020603050405020304" pitchFamily="18" charset="0"/>
              <a:cs typeface="Times New Roman" panose="02020603050405020304" pitchFamily="18" charset="0"/>
            </a:endParaRPr>
          </a:p>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Not Running : </a:t>
            </a:r>
            <a:r>
              <a:rPr lang="en-IN" sz="2400" b="0" i="0" dirty="0">
                <a:solidFill>
                  <a:srgbClr val="222222"/>
                </a:solidFill>
                <a:effectLst/>
                <a:latin typeface="Times New Roman" panose="02020603050405020304" pitchFamily="18" charset="0"/>
                <a:cs typeface="Times New Roman" panose="02020603050405020304" pitchFamily="18" charset="0"/>
              </a:rPr>
              <a:t>The process that are not running are kept in a queue, which is waiting for their turn to execute. Each entry in the queue is a point to a specific process.</a:t>
            </a:r>
          </a:p>
          <a:p>
            <a:pPr algn="l">
              <a:lnSpc>
                <a:spcPct val="100000"/>
              </a:lnSpc>
            </a:pPr>
            <a:endParaRPr lang="en-IN" sz="2400" b="0" i="0" dirty="0">
              <a:solidFill>
                <a:srgbClr val="222222"/>
              </a:solidFill>
              <a:effectLst/>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5" name="Title 4">
            <a:extLst>
              <a:ext uri="{FF2B5EF4-FFF2-40B4-BE49-F238E27FC236}">
                <a16:creationId xmlns:a16="http://schemas.microsoft.com/office/drawing/2014/main" id="{37A25AB9-9D5D-423D-9CCC-16B406E862ED}"/>
              </a:ext>
            </a:extLst>
          </p:cNvPr>
          <p:cNvSpPr>
            <a:spLocks noGrp="1"/>
          </p:cNvSpPr>
          <p:nvPr>
            <p:ph type="title"/>
          </p:nvPr>
        </p:nvSpPr>
        <p:spPr/>
        <p:txBody>
          <a:bodyPr/>
          <a:lstStyle/>
          <a:p>
            <a:r>
              <a:rPr lang="en-IN" dirty="0"/>
              <a:t> </a:t>
            </a:r>
          </a:p>
        </p:txBody>
      </p:sp>
      <p:pic>
        <p:nvPicPr>
          <p:cNvPr id="7" name="Picture 6">
            <a:extLst>
              <a:ext uri="{FF2B5EF4-FFF2-40B4-BE49-F238E27FC236}">
                <a16:creationId xmlns:a16="http://schemas.microsoft.com/office/drawing/2014/main" id="{30765A06-3F64-4CAC-A776-7BAF66AB54A8}"/>
              </a:ext>
            </a:extLst>
          </p:cNvPr>
          <p:cNvPicPr>
            <a:picLocks noChangeAspect="1"/>
          </p:cNvPicPr>
          <p:nvPr/>
        </p:nvPicPr>
        <p:blipFill>
          <a:blip r:embed="rId3"/>
          <a:stretch>
            <a:fillRect/>
          </a:stretch>
        </p:blipFill>
        <p:spPr>
          <a:xfrm>
            <a:off x="0" y="685640"/>
            <a:ext cx="12192000" cy="5486719"/>
          </a:xfrm>
          <a:prstGeom prst="rect">
            <a:avLst/>
          </a:prstGeom>
        </p:spPr>
      </p:pic>
      <p:sp>
        <p:nvSpPr>
          <p:cNvPr id="11" name="Rectangle 10">
            <a:extLst>
              <a:ext uri="{FF2B5EF4-FFF2-40B4-BE49-F238E27FC236}">
                <a16:creationId xmlns:a16="http://schemas.microsoft.com/office/drawing/2014/main" id="{8411C344-256B-432B-86F2-9219CD31B2FA}"/>
              </a:ext>
            </a:extLst>
          </p:cNvPr>
          <p:cNvSpPr/>
          <p:nvPr/>
        </p:nvSpPr>
        <p:spPr>
          <a:xfrm>
            <a:off x="4410634" y="6279219"/>
            <a:ext cx="3200400" cy="4962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Admin Dashboard</a:t>
            </a:r>
          </a:p>
        </p:txBody>
      </p:sp>
      <p:pic>
        <p:nvPicPr>
          <p:cNvPr id="13" name="Picture 12">
            <a:extLst>
              <a:ext uri="{FF2B5EF4-FFF2-40B4-BE49-F238E27FC236}">
                <a16:creationId xmlns:a16="http://schemas.microsoft.com/office/drawing/2014/main" id="{1BC866C3-C6BA-4D31-A7FC-48FE83661220}"/>
              </a:ext>
            </a:extLst>
          </p:cNvPr>
          <p:cNvPicPr>
            <a:picLocks noChangeAspect="1"/>
          </p:cNvPicPr>
          <p:nvPr/>
        </p:nvPicPr>
        <p:blipFill>
          <a:blip r:embed="rId4"/>
          <a:stretch>
            <a:fillRect/>
          </a:stretch>
        </p:blipFill>
        <p:spPr>
          <a:xfrm>
            <a:off x="0" y="647700"/>
            <a:ext cx="12192000" cy="5562600"/>
          </a:xfrm>
          <a:prstGeom prst="rect">
            <a:avLst/>
          </a:prstGeom>
        </p:spPr>
      </p:pic>
      <p:pic>
        <p:nvPicPr>
          <p:cNvPr id="3" name="Picture 2">
            <a:extLst>
              <a:ext uri="{FF2B5EF4-FFF2-40B4-BE49-F238E27FC236}">
                <a16:creationId xmlns:a16="http://schemas.microsoft.com/office/drawing/2014/main" id="{341DF364-9509-45CE-9B31-AB8212D997F1}"/>
              </a:ext>
            </a:extLst>
          </p:cNvPr>
          <p:cNvPicPr>
            <a:picLocks noChangeAspect="1"/>
          </p:cNvPicPr>
          <p:nvPr/>
        </p:nvPicPr>
        <p:blipFill>
          <a:blip r:embed="rId5"/>
          <a:stretch>
            <a:fillRect/>
          </a:stretch>
        </p:blipFill>
        <p:spPr>
          <a:xfrm>
            <a:off x="0" y="612494"/>
            <a:ext cx="12192000" cy="5633012"/>
          </a:xfrm>
          <a:prstGeom prst="rect">
            <a:avLst/>
          </a:prstGeom>
        </p:spPr>
      </p:pic>
      <p:pic>
        <p:nvPicPr>
          <p:cNvPr id="6" name="Picture 5">
            <a:extLst>
              <a:ext uri="{FF2B5EF4-FFF2-40B4-BE49-F238E27FC236}">
                <a16:creationId xmlns:a16="http://schemas.microsoft.com/office/drawing/2014/main" id="{7B71AD9A-5A3C-4D89-B101-51D845C776DF}"/>
              </a:ext>
            </a:extLst>
          </p:cNvPr>
          <p:cNvPicPr>
            <a:picLocks noChangeAspect="1"/>
          </p:cNvPicPr>
          <p:nvPr/>
        </p:nvPicPr>
        <p:blipFill>
          <a:blip r:embed="rId6"/>
          <a:stretch>
            <a:fillRect/>
          </a:stretch>
        </p:blipFill>
        <p:spPr>
          <a:xfrm>
            <a:off x="0" y="668787"/>
            <a:ext cx="12192000" cy="5520425"/>
          </a:xfrm>
          <a:prstGeom prst="rect">
            <a:avLst/>
          </a:prstGeom>
        </p:spPr>
      </p:pic>
    </p:spTree>
    <p:extLst>
      <p:ext uri="{BB962C8B-B14F-4D97-AF65-F5344CB8AC3E}">
        <p14:creationId xmlns:p14="http://schemas.microsoft.com/office/powerpoint/2010/main" val="2945952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1207" y="95465"/>
            <a:ext cx="5197970" cy="508438"/>
          </a:xfrm>
        </p:spPr>
        <p:txBody>
          <a:bodyPr/>
          <a:lstStyle/>
          <a:p>
            <a:r>
              <a:rPr lang="en-IN" sz="2400" dirty="0">
                <a:solidFill>
                  <a:srgbClr val="FFFF00"/>
                </a:solidFill>
                <a:latin typeface="Times New Roman" panose="02020603050405020304" pitchFamily="18" charset="0"/>
                <a:cs typeface="Times New Roman" panose="02020603050405020304" pitchFamily="18" charset="0"/>
              </a:rPr>
              <a:t>PLACEMENT CELL</a:t>
            </a:r>
            <a:endParaRPr lang="en-US" sz="1800" dirty="0">
              <a:solidFill>
                <a:srgbClr val="FFFF00"/>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21007" y="1555280"/>
            <a:ext cx="8526946" cy="4026904"/>
          </a:xfrm>
        </p:spPr>
        <p:txBody>
          <a:bodyPr>
            <a:normAutofit/>
          </a:bodyPr>
          <a:lstStyle/>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Running : </a:t>
            </a:r>
            <a:r>
              <a:rPr lang="en-IN" sz="2400" b="0" i="0" dirty="0">
                <a:solidFill>
                  <a:srgbClr val="222222"/>
                </a:solidFill>
                <a:effectLst/>
                <a:latin typeface="Times New Roman" panose="02020603050405020304" pitchFamily="18" charset="0"/>
                <a:cs typeface="Times New Roman" panose="02020603050405020304" pitchFamily="18" charset="0"/>
              </a:rPr>
              <a:t>In the Operating system, whenever a new process is built, it is entered into the system, which should be running.</a:t>
            </a:r>
          </a:p>
          <a:p>
            <a:pPr algn="l">
              <a:lnSpc>
                <a:spcPct val="100000"/>
              </a:lnSpc>
            </a:pPr>
            <a:endParaRPr lang="en-IN" sz="2400" dirty="0">
              <a:solidFill>
                <a:srgbClr val="222222"/>
              </a:solidFill>
              <a:latin typeface="Times New Roman" panose="02020603050405020304" pitchFamily="18" charset="0"/>
              <a:cs typeface="Times New Roman" panose="02020603050405020304" pitchFamily="18" charset="0"/>
            </a:endParaRPr>
          </a:p>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Not Running : </a:t>
            </a:r>
            <a:r>
              <a:rPr lang="en-IN" sz="2400" b="0" i="0" dirty="0">
                <a:solidFill>
                  <a:srgbClr val="222222"/>
                </a:solidFill>
                <a:effectLst/>
                <a:latin typeface="Times New Roman" panose="02020603050405020304" pitchFamily="18" charset="0"/>
                <a:cs typeface="Times New Roman" panose="02020603050405020304" pitchFamily="18" charset="0"/>
              </a:rPr>
              <a:t>The process that are not running are kept in a queue, which is waiting for their turn to execute. Each entry in the queue is a point to a specific process.</a:t>
            </a:r>
          </a:p>
          <a:p>
            <a:pPr algn="l">
              <a:lnSpc>
                <a:spcPct val="100000"/>
              </a:lnSpc>
            </a:pPr>
            <a:endParaRPr lang="en-IN" sz="2400" b="0" i="0" dirty="0">
              <a:solidFill>
                <a:srgbClr val="222222"/>
              </a:solidFill>
              <a:effectLst/>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5" name="Title 4">
            <a:extLst>
              <a:ext uri="{FF2B5EF4-FFF2-40B4-BE49-F238E27FC236}">
                <a16:creationId xmlns:a16="http://schemas.microsoft.com/office/drawing/2014/main" id="{37A25AB9-9D5D-423D-9CCC-16B406E862ED}"/>
              </a:ext>
            </a:extLst>
          </p:cNvPr>
          <p:cNvSpPr>
            <a:spLocks noGrp="1"/>
          </p:cNvSpPr>
          <p:nvPr>
            <p:ph type="title"/>
          </p:nvPr>
        </p:nvSpPr>
        <p:spPr/>
        <p:txBody>
          <a:bodyPr/>
          <a:lstStyle/>
          <a:p>
            <a:r>
              <a:rPr lang="en-IN" dirty="0"/>
              <a:t> </a:t>
            </a:r>
          </a:p>
        </p:txBody>
      </p:sp>
      <p:sp>
        <p:nvSpPr>
          <p:cNvPr id="11" name="Rectangle 10">
            <a:extLst>
              <a:ext uri="{FF2B5EF4-FFF2-40B4-BE49-F238E27FC236}">
                <a16:creationId xmlns:a16="http://schemas.microsoft.com/office/drawing/2014/main" id="{8411C344-256B-432B-86F2-9219CD31B2FA}"/>
              </a:ext>
            </a:extLst>
          </p:cNvPr>
          <p:cNvSpPr/>
          <p:nvPr/>
        </p:nvSpPr>
        <p:spPr>
          <a:xfrm>
            <a:off x="4410634" y="6279219"/>
            <a:ext cx="3200400" cy="4962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Student Login Dashboard</a:t>
            </a:r>
          </a:p>
        </p:txBody>
      </p:sp>
      <p:pic>
        <p:nvPicPr>
          <p:cNvPr id="14" name="Picture 13">
            <a:extLst>
              <a:ext uri="{FF2B5EF4-FFF2-40B4-BE49-F238E27FC236}">
                <a16:creationId xmlns:a16="http://schemas.microsoft.com/office/drawing/2014/main" id="{250EF04B-2B54-4552-B909-79091AB511ED}"/>
              </a:ext>
            </a:extLst>
          </p:cNvPr>
          <p:cNvPicPr>
            <a:picLocks noChangeAspect="1"/>
          </p:cNvPicPr>
          <p:nvPr/>
        </p:nvPicPr>
        <p:blipFill>
          <a:blip r:embed="rId3"/>
          <a:stretch>
            <a:fillRect/>
          </a:stretch>
        </p:blipFill>
        <p:spPr>
          <a:xfrm>
            <a:off x="0" y="721757"/>
            <a:ext cx="12192000" cy="5557462"/>
          </a:xfrm>
          <a:prstGeom prst="rect">
            <a:avLst/>
          </a:prstGeom>
        </p:spPr>
      </p:pic>
    </p:spTree>
    <p:extLst>
      <p:ext uri="{BB962C8B-B14F-4D97-AF65-F5344CB8AC3E}">
        <p14:creationId xmlns:p14="http://schemas.microsoft.com/office/powerpoint/2010/main" val="17694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405354"/>
            <a:ext cx="5251450" cy="455258"/>
          </a:xfrm>
        </p:spPr>
        <p:txBody>
          <a:bodyPr>
            <a:noAutofit/>
          </a:bodyPr>
          <a:lstStyle/>
          <a:p>
            <a:r>
              <a:rPr lang="en-US" sz="1800" b="1" dirty="0">
                <a:latin typeface="Times New Roman" panose="02020603050405020304" pitchFamily="18" charset="0"/>
                <a:cs typeface="Times New Roman" panose="02020603050405020304" pitchFamily="18" charset="0"/>
              </a:rPr>
              <a:t>Introduction to environment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5999" y="1195845"/>
            <a:ext cx="3528767" cy="378649"/>
          </a:xfrm>
        </p:spPr>
        <p:txBody>
          <a:bodyPr/>
          <a:lstStyle/>
          <a:p>
            <a:r>
              <a:rPr lang="en-US" cap="none" spc="300" dirty="0"/>
              <a:t>What is PHP?</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7" name="TextBox 6">
            <a:extLst>
              <a:ext uri="{FF2B5EF4-FFF2-40B4-BE49-F238E27FC236}">
                <a16:creationId xmlns:a16="http://schemas.microsoft.com/office/drawing/2014/main" id="{DB797240-D611-4545-A908-8B8824EA5983}"/>
              </a:ext>
            </a:extLst>
          </p:cNvPr>
          <p:cNvSpPr txBox="1"/>
          <p:nvPr/>
        </p:nvSpPr>
        <p:spPr>
          <a:xfrm>
            <a:off x="5946256" y="1649769"/>
            <a:ext cx="5869225" cy="2585323"/>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generate dynamic page content</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create, open, read, write, delete, and close files on the server</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collect form data</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send and receive cookies</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add, delete, modify data in your database</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be used to control user-access</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can encrypt data</a:t>
            </a: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615707C-1510-4E2B-8287-D8E330141DBE}"/>
              </a:ext>
            </a:extLst>
          </p:cNvPr>
          <p:cNvSpPr txBox="1"/>
          <p:nvPr/>
        </p:nvSpPr>
        <p:spPr>
          <a:xfrm>
            <a:off x="4957483" y="4516258"/>
            <a:ext cx="6096000" cy="2031325"/>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runs on various platforms (Windows, Linux, Unix, Mac OS X, etc.)</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is compatible with almost all servers used today (Apache, IIS, etc.)</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supports a wide range of databases</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is free. </a:t>
            </a: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PHP is easy to learn and runs efficiently on the server side</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11" name="Text Placeholder 4">
            <a:extLst>
              <a:ext uri="{FF2B5EF4-FFF2-40B4-BE49-F238E27FC236}">
                <a16:creationId xmlns:a16="http://schemas.microsoft.com/office/drawing/2014/main" id="{56C6F448-466A-43C1-B0AD-2111CE6E7621}"/>
              </a:ext>
            </a:extLst>
          </p:cNvPr>
          <p:cNvSpPr txBox="1">
            <a:spLocks/>
          </p:cNvSpPr>
          <p:nvPr/>
        </p:nvSpPr>
        <p:spPr>
          <a:xfrm>
            <a:off x="5109881" y="4045767"/>
            <a:ext cx="3528767" cy="378649"/>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cap="none" spc="300" dirty="0"/>
              <a:t>Why PHP?</a:t>
            </a:r>
          </a:p>
        </p:txBody>
      </p:sp>
    </p:spTree>
    <p:extLst>
      <p:ext uri="{BB962C8B-B14F-4D97-AF65-F5344CB8AC3E}">
        <p14:creationId xmlns:p14="http://schemas.microsoft.com/office/powerpoint/2010/main" val="117349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879989" y="68617"/>
            <a:ext cx="3618767" cy="642157"/>
          </a:xfrm>
        </p:spPr>
        <p:txBody>
          <a:bodyPr/>
          <a:lstStyle/>
          <a:p>
            <a:r>
              <a:rPr lang="en-US" dirty="0">
                <a:latin typeface="Times New Roman" panose="02020603050405020304" pitchFamily="18" charset="0"/>
                <a:cs typeface="Times New Roman" panose="02020603050405020304" pitchFamily="18" charset="0"/>
              </a:rPr>
              <a:t>conclusion</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5879989" y="848346"/>
            <a:ext cx="5669280" cy="5619958"/>
          </a:xfrm>
        </p:spPr>
        <p:txBody>
          <a:bodyPr>
            <a:normAutofit fontScale="85000" lnSpcReduction="20000"/>
          </a:bodyPr>
          <a:lstStyle/>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Based on the research, even though it is an upcoming system, but with proper improvements to it, this process will get popular in the future. There are lots of procedures during a placement drive, but each section takes its own time.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During this period, students face a lot of stress as they must face the all the round and at last face the interview, that for some students might be tough to overcome, and hence not getting the job. The stress of the student is an important factor during a placement drive. This stress is also a large reason for unemployment of educated students.</a:t>
            </a: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existing system works manually and there is no verification about the participants data is done. Even in the interview process the contestants must attend with hard copies of their documents, this is time consuming and energy wastage.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 future for students with busy schedules, this project may be a time saver and become more helpful for the students and the companies together.</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endParaRPr lang="en-IN" sz="1800" dirty="0">
              <a:effectLst/>
              <a:latin typeface="Times New Roman" panose="02020603050405020304" pitchFamily="18" charset="0"/>
              <a:ea typeface="Times New Roman" panose="02020603050405020304" pitchFamily="18"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13</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latin typeface="Times New Roman" panose="02020603050405020304" pitchFamily="18" charset="0"/>
                <a:cs typeface="Times New Roman" panose="02020603050405020304" pitchFamily="18" charset="0"/>
              </a:rPr>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4697" y="3063239"/>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588193" y="3903126"/>
            <a:ext cx="4960959" cy="902847"/>
          </a:xfrm>
        </p:spPr>
        <p:txBody>
          <a:bodyPr/>
          <a:lstStyle/>
          <a:p>
            <a:r>
              <a:rPr lang="en-US" dirty="0">
                <a:latin typeface="Times New Roman" panose="02020603050405020304" pitchFamily="18" charset="0"/>
                <a:cs typeface="Times New Roman" panose="02020603050405020304" pitchFamily="18" charset="0"/>
              </a:rPr>
              <a:t>Shubhanshu Kumar (1HK20CS409)</a:t>
            </a:r>
          </a:p>
          <a:p>
            <a:r>
              <a:rPr lang="en-US" dirty="0">
                <a:latin typeface="Times New Roman" panose="02020603050405020304" pitchFamily="18" charset="0"/>
                <a:cs typeface="Times New Roman" panose="02020603050405020304" pitchFamily="18" charset="0"/>
              </a:rPr>
              <a:t>Uzma Anwer	(1HK20CS410)</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1hk20cs409@hkbk.edu.in</a:t>
            </a:r>
          </a:p>
          <a:p>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hlinkClick r:id="rId8">
                  <a:extLst>
                    <a:ext uri="{A12FA001-AC4F-418D-AE19-62706E023703}">
                      <ahyp:hlinkClr xmlns:ahyp="http://schemas.microsoft.com/office/drawing/2018/hyperlinkcolor" val="tx"/>
                    </a:ext>
                  </a:extLst>
                </a:hlinkClick>
              </a:rPr>
              <a:t>shubhanshubb.github.io</a:t>
            </a:r>
            <a:endParaRPr lang="en-US" dirty="0"/>
          </a:p>
        </p:txBody>
      </p:sp>
      <p:sp>
        <p:nvSpPr>
          <p:cNvPr id="11" name="Text Placeholder 9">
            <a:extLst>
              <a:ext uri="{FF2B5EF4-FFF2-40B4-BE49-F238E27FC236}">
                <a16:creationId xmlns:a16="http://schemas.microsoft.com/office/drawing/2014/main" id="{67B2C835-80FA-4F39-80B2-CF9941CDB45F}"/>
              </a:ext>
            </a:extLst>
          </p:cNvPr>
          <p:cNvSpPr txBox="1">
            <a:spLocks/>
          </p:cNvSpPr>
          <p:nvPr/>
        </p:nvSpPr>
        <p:spPr>
          <a:xfrm>
            <a:off x="8342722" y="4287178"/>
            <a:ext cx="3372655"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Times New Roman" panose="02020603050405020304" pitchFamily="18" charset="0"/>
                <a:cs typeface="Times New Roman" panose="02020603050405020304" pitchFamily="18" charset="0"/>
              </a:rPr>
              <a:t> 1hk20cs410@hkbk.edu.in</a:t>
            </a:r>
          </a:p>
        </p:txBody>
      </p:sp>
      <p:sp>
        <p:nvSpPr>
          <p:cNvPr id="5" name="Text Placeholder 4">
            <a:extLst>
              <a:ext uri="{FF2B5EF4-FFF2-40B4-BE49-F238E27FC236}">
                <a16:creationId xmlns:a16="http://schemas.microsoft.com/office/drawing/2014/main" id="{7881B3DE-A63D-4292-A185-F6DA570BF003}"/>
              </a:ext>
            </a:extLst>
          </p:cNvPr>
          <p:cNvSpPr>
            <a:spLocks noGrp="1"/>
          </p:cNvSpPr>
          <p:nvPr>
            <p:ph type="body" sz="quarter" idx="17"/>
          </p:nvPr>
        </p:nvSpPr>
        <p:spPr/>
        <p:txBody>
          <a:bodyPr/>
          <a:lstStyle/>
          <a:p>
            <a:r>
              <a:rPr lang="en-IN" dirty="0"/>
              <a:t> </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a:t>PURPOSE</a:t>
            </a:r>
            <a:endParaRPr lang="en-US" dirty="0"/>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GOAL</a:t>
            </a:r>
          </a:p>
          <a:p>
            <a:r>
              <a:rPr lang="en-US" dirty="0"/>
              <a:t>EXIXTING SYSTEM</a:t>
            </a:r>
          </a:p>
          <a:p>
            <a:r>
              <a:rPr lang="en-US" dirty="0"/>
              <a:t>REQUIREMENTS</a:t>
            </a:r>
          </a:p>
          <a:p>
            <a:r>
              <a:rPr lang="en-US" dirty="0"/>
              <a:t>SYSTEM DESIGN</a:t>
            </a:r>
          </a:p>
          <a:p>
            <a:r>
              <a:rPr lang="en-US" dirty="0"/>
              <a:t>RESULT</a:t>
            </a:r>
          </a:p>
          <a:p>
            <a:r>
              <a:rPr lang="en-US" dirty="0"/>
              <a:t>CONCLUSION</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30011" y="389697"/>
            <a:ext cx="5897218" cy="911813"/>
          </a:xfrm>
        </p:spPr>
        <p:txBody>
          <a:bodyPr/>
          <a:lstStyle/>
          <a:p>
            <a:r>
              <a:rPr lang="en-US" dirty="0">
                <a:latin typeface="Times New Roman" panose="02020603050405020304" pitchFamily="18" charset="0"/>
                <a:cs typeface="Times New Roman" panose="02020603050405020304" pitchFamily="18" charset="0"/>
              </a:rPr>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178405" y="1312386"/>
            <a:ext cx="4059104" cy="464871"/>
          </a:xfrm>
        </p:spPr>
        <p:txBody>
          <a:bodyPr/>
          <a:lstStyle/>
          <a:p>
            <a:r>
              <a:rPr lang="en-US" sz="1800" dirty="0">
                <a:latin typeface="Times New Roman" panose="02020603050405020304" pitchFamily="18" charset="0"/>
                <a:cs typeface="Times New Roman" panose="02020603050405020304" pitchFamily="18" charset="0"/>
              </a:rPr>
              <a:t>PLACEMENT CELL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026762"/>
            <a:ext cx="4646246" cy="4034673"/>
          </a:xfrm>
        </p:spPr>
        <p:txBody>
          <a:bodyPr>
            <a:normAutofit fontScale="85000" lnSpcReduction="10000"/>
          </a:bodyPr>
          <a:lstStyle/>
          <a:p>
            <a:pPr marL="0" marR="30480" indent="0" algn="just">
              <a:lnSpc>
                <a:spcPct val="150000"/>
              </a:lnSpc>
              <a:spcAft>
                <a:spcPts val="720"/>
              </a:spcAft>
              <a:buNone/>
            </a:pPr>
            <a:r>
              <a:rPr lang="en-US" sz="1800" b="1" dirty="0">
                <a:solidFill>
                  <a:srgbClr val="000000"/>
                </a:solidFill>
                <a:effectLst/>
                <a:latin typeface="Times New Roman" panose="02020603050405020304" pitchFamily="18" charset="0"/>
                <a:ea typeface="Times New Roman" panose="02020603050405020304" pitchFamily="18" charset="0"/>
              </a:rPr>
              <a:t>Placement Cell </a:t>
            </a:r>
            <a:r>
              <a:rPr lang="en-US" sz="1800" dirty="0">
                <a:solidFill>
                  <a:srgbClr val="000000"/>
                </a:solidFill>
                <a:effectLst/>
                <a:latin typeface="Times New Roman" panose="02020603050405020304" pitchFamily="18" charset="0"/>
                <a:ea typeface="Times New Roman" panose="02020603050405020304" pitchFamily="18" charset="0"/>
              </a:rPr>
              <a:t>is an online-based software application. so that the university site can provide the important points of their students in a database so that the companies obtain a suitable means of employment. begin the session.</a:t>
            </a:r>
            <a:endParaRPr lang="en-IN" sz="1800" dirty="0">
              <a:effectLst/>
              <a:latin typeface="Times New Roman" panose="02020603050405020304" pitchFamily="18" charset="0"/>
              <a:ea typeface="Times New Roman" panose="02020603050405020304" pitchFamily="18" charset="0"/>
            </a:endParaRPr>
          </a:p>
          <a:p>
            <a:pPr marL="0" marR="30480" indent="0" algn="just">
              <a:lnSpc>
                <a:spcPct val="150000"/>
              </a:lnSpc>
              <a:spcAft>
                <a:spcPts val="720"/>
              </a:spcAft>
              <a:buNone/>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b="1" dirty="0">
                <a:solidFill>
                  <a:srgbClr val="000000"/>
                </a:solidFill>
                <a:effectLst/>
                <a:latin typeface="Times New Roman" panose="02020603050405020304" pitchFamily="18" charset="0"/>
                <a:ea typeface="Times New Roman" panose="02020603050405020304" pitchFamily="18" charset="0"/>
              </a:rPr>
              <a:t>Placement Cell </a:t>
            </a:r>
            <a:r>
              <a:rPr lang="en-US" sz="1800" dirty="0">
                <a:solidFill>
                  <a:srgbClr val="000000"/>
                </a:solidFill>
                <a:effectLst/>
                <a:latin typeface="Times New Roman" panose="02020603050405020304" pitchFamily="18" charset="0"/>
                <a:ea typeface="Times New Roman" panose="02020603050405020304" pitchFamily="18" charset="0"/>
              </a:rPr>
              <a:t>contains all information regarding students. The device stores all of your students’ personal information, such as your personal details, your added scars, your experience and your specialized skills that may be required in the CV that will be provided to a company.</a:t>
            </a:r>
            <a:endParaRPr lang="en-IN" sz="1800" dirty="0">
              <a:effectLst/>
              <a:latin typeface="Times New Roman" panose="02020603050405020304" pitchFamily="18" charset="0"/>
              <a:ea typeface="Times New Roman" panose="02020603050405020304" pitchFamily="18" charset="0"/>
            </a:endParaRPr>
          </a:p>
          <a:p>
            <a:pPr marL="0" indent="0">
              <a:lnSpc>
                <a:spcPct val="100000"/>
              </a:lnSpc>
              <a:buNone/>
            </a:pPr>
            <a:endParaRPr lang="en-IN" sz="1800" b="1" i="0" dirty="0">
              <a:solidFill>
                <a:srgbClr val="202122"/>
              </a:solidFill>
              <a:effectLst/>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8" y="1546138"/>
            <a:ext cx="3502923" cy="464871"/>
          </a:xfrm>
        </p:spPr>
        <p:txBody>
          <a:bodyPr/>
          <a:lstStyle/>
          <a:p>
            <a:r>
              <a:rPr lang="en-US" sz="1800" dirty="0">
                <a:latin typeface="Times New Roman" panose="02020603050405020304" pitchFamily="18" charset="0"/>
                <a:cs typeface="Times New Roman" panose="02020603050405020304" pitchFamily="18" charset="0"/>
              </a:rPr>
              <a:t>PLACEMENT CELL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8" y="2441399"/>
            <a:ext cx="5540189" cy="4026904"/>
          </a:xfrm>
        </p:spPr>
        <p:txBody>
          <a:bodyPr>
            <a:normAutofit/>
          </a:bodyPr>
          <a:lstStyle/>
          <a:p>
            <a:pPr marL="0" indent="0">
              <a:lnSpc>
                <a:spcPct val="100000"/>
              </a:lnSpc>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Placement Cell goal is to provide a transparency between students and placement cell department</a:t>
            </a:r>
          </a:p>
          <a:p>
            <a:pPr>
              <a:lnSpc>
                <a:spcPct val="100000"/>
              </a:lnSpc>
            </a:pPr>
            <a:r>
              <a:rPr lang="en-US" sz="1800" dirty="0">
                <a:solidFill>
                  <a:srgbClr val="000000"/>
                </a:solidFill>
                <a:effectLst/>
                <a:latin typeface="Times New Roman" panose="02020603050405020304" pitchFamily="18" charset="0"/>
                <a:ea typeface="Times New Roman" panose="02020603050405020304" pitchFamily="18" charset="0"/>
              </a:rPr>
              <a:t>The proposed system is highly secured, because for login the system it requires the username and password which is different for each.</a:t>
            </a:r>
            <a:endParaRPr lang="en-IN" sz="1800" dirty="0">
              <a:latin typeface="Times New Roman" panose="02020603050405020304" pitchFamily="18" charset="0"/>
              <a:ea typeface="Times New Roman" panose="02020603050405020304" pitchFamily="18" charset="0"/>
            </a:endParaRPr>
          </a:p>
          <a:p>
            <a:pPr>
              <a:lnSpc>
                <a:spcPct val="100000"/>
              </a:lnSpc>
            </a:pPr>
            <a:r>
              <a:rPr lang="en-US" sz="1800" dirty="0">
                <a:solidFill>
                  <a:srgbClr val="000000"/>
                </a:solidFill>
                <a:effectLst/>
                <a:latin typeface="Times New Roman" panose="02020603050405020304" pitchFamily="18" charset="0"/>
                <a:ea typeface="Times New Roman" panose="02020603050405020304" pitchFamily="18" charset="0"/>
              </a:rPr>
              <a:t>It maintains records for all the students.</a:t>
            </a:r>
            <a:endParaRPr lang="en-IN" sz="1800" dirty="0">
              <a:latin typeface="Times New Roman" panose="02020603050405020304" pitchFamily="18" charset="0"/>
              <a:ea typeface="Times New Roman" panose="02020603050405020304" pitchFamily="18" charset="0"/>
            </a:endParaRPr>
          </a:p>
          <a:p>
            <a:pPr>
              <a:lnSpc>
                <a:spcPct val="100000"/>
              </a:lnSpc>
            </a:pPr>
            <a:r>
              <a:rPr lang="en-US" sz="1800" dirty="0">
                <a:solidFill>
                  <a:srgbClr val="000000"/>
                </a:solidFill>
                <a:effectLst/>
                <a:latin typeface="Times New Roman" panose="02020603050405020304" pitchFamily="18" charset="0"/>
                <a:ea typeface="Times New Roman" panose="02020603050405020304" pitchFamily="18" charset="0"/>
              </a:rPr>
              <a:t>Manages placement announcements.</a:t>
            </a:r>
            <a:endParaRPr lang="en-IN" sz="1800" dirty="0">
              <a:latin typeface="Times New Roman" panose="02020603050405020304" pitchFamily="18" charset="0"/>
              <a:ea typeface="Times New Roman" panose="02020603050405020304" pitchFamily="18" charset="0"/>
            </a:endParaRPr>
          </a:p>
          <a:p>
            <a:pPr>
              <a:lnSpc>
                <a:spcPct val="100000"/>
              </a:lnSpc>
            </a:pPr>
            <a:r>
              <a:rPr lang="en-US" sz="1800" dirty="0">
                <a:solidFill>
                  <a:srgbClr val="000000"/>
                </a:solidFill>
                <a:effectLst/>
                <a:latin typeface="Times New Roman" panose="02020603050405020304" pitchFamily="18" charset="0"/>
                <a:ea typeface="Times New Roman" panose="02020603050405020304" pitchFamily="18" charset="0"/>
              </a:rPr>
              <a:t>The application can be put online easily and will be assessable throughout the globe.</a:t>
            </a:r>
            <a:endParaRPr lang="en-IN" sz="1800" dirty="0">
              <a:effectLst/>
              <a:latin typeface="Times New Roman" panose="02020603050405020304" pitchFamily="18" charset="0"/>
              <a:ea typeface="Times New Roman" panose="02020603050405020304" pitchFamily="18" charset="0"/>
            </a:endParaRP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11" name="Picture Placeholder 10">
            <a:extLst>
              <a:ext uri="{FF2B5EF4-FFF2-40B4-BE49-F238E27FC236}">
                <a16:creationId xmlns:a16="http://schemas.microsoft.com/office/drawing/2014/main" id="{6AF420E3-CBAC-476D-9575-3687D5266DE2}"/>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0341" r="20341"/>
          <a:stretch>
            <a:fillRect/>
          </a:stretch>
        </p:blipFill>
        <p:spPr>
          <a:xfrm>
            <a:off x="0" y="9524"/>
            <a:ext cx="5416551" cy="6848476"/>
          </a:xfrm>
        </p:spPr>
      </p:pic>
      <p:sp>
        <p:nvSpPr>
          <p:cNvPr id="12" name="TextBox 11">
            <a:extLst>
              <a:ext uri="{FF2B5EF4-FFF2-40B4-BE49-F238E27FC236}">
                <a16:creationId xmlns:a16="http://schemas.microsoft.com/office/drawing/2014/main" id="{3FDC6789-43B6-4D55-B3B0-D66D48833411}"/>
              </a:ext>
            </a:extLst>
          </p:cNvPr>
          <p:cNvSpPr txBox="1"/>
          <p:nvPr/>
        </p:nvSpPr>
        <p:spPr>
          <a:xfrm>
            <a:off x="0" y="6858000"/>
            <a:ext cx="5416551" cy="230832"/>
          </a:xfrm>
          <a:prstGeom prst="rect">
            <a:avLst/>
          </a:prstGeom>
          <a:noFill/>
        </p:spPr>
        <p:txBody>
          <a:bodyPr wrap="square" rtlCol="0">
            <a:spAutoFit/>
          </a:bodyPr>
          <a:lstStyle/>
          <a:p>
            <a:r>
              <a:rPr lang="en-IN" sz="900">
                <a:hlinkClick r:id="rId4" tooltip="http://theswirlworld.com/2013/01/09/reaching-the-goal/"/>
              </a:rPr>
              <a:t>This Photo</a:t>
            </a:r>
            <a:r>
              <a:rPr lang="en-IN" sz="900"/>
              <a:t> by Unknown Author is licensed under </a:t>
            </a:r>
            <a:r>
              <a:rPr lang="en-IN" sz="900">
                <a:hlinkClick r:id="rId5" tooltip="https://creativecommons.org/licenses/by-nd/3.0/"/>
              </a:rPr>
              <a:t>CC BY-ND</a:t>
            </a:r>
            <a:endParaRPr lang="en-IN" sz="900"/>
          </a:p>
        </p:txBody>
      </p:sp>
    </p:spTree>
    <p:extLst>
      <p:ext uri="{BB962C8B-B14F-4D97-AF65-F5344CB8AC3E}">
        <p14:creationId xmlns:p14="http://schemas.microsoft.com/office/powerpoint/2010/main" val="288634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52489" y="999097"/>
            <a:ext cx="6755135" cy="2356456"/>
          </a:xfrm>
        </p:spPr>
        <p:txBody>
          <a:bodyPr>
            <a:noAutofit/>
          </a:bodyPr>
          <a:lstStyle/>
          <a:p>
            <a:pPr marL="342900" lvl="0" indent="-342900">
              <a:spcBef>
                <a:spcPts val="600"/>
              </a:spcBef>
              <a:spcAft>
                <a:spcPts val="600"/>
              </a:spcAft>
              <a:buFont typeface="Symbol" panose="05050102010706020507" pitchFamily="18" charset="2"/>
              <a:buChar char=""/>
            </a:pPr>
            <a:r>
              <a:rPr lang="en-US" dirty="0">
                <a:solidFill>
                  <a:srgbClr val="000000"/>
                </a:solidFill>
                <a:effectLst/>
                <a:latin typeface="Times New Roman" panose="02020603050405020304" pitchFamily="18" charset="0"/>
                <a:ea typeface="Times New Roman" panose="02020603050405020304" pitchFamily="18" charset="0"/>
              </a:rPr>
              <a:t>Filling physical forms by students.</a:t>
            </a:r>
            <a:endParaRPr lang="en-IN" dirty="0">
              <a:effectLst/>
              <a:latin typeface="Times New Roman" panose="02020603050405020304" pitchFamily="18" charset="0"/>
              <a:ea typeface="Times New Roman" panose="02020603050405020304" pitchFamily="18" charset="0"/>
            </a:endParaRPr>
          </a:p>
          <a:p>
            <a:pPr marL="342900" lvl="0" indent="-342900">
              <a:spcBef>
                <a:spcPts val="600"/>
              </a:spcBef>
              <a:spcAft>
                <a:spcPts val="600"/>
              </a:spcAft>
              <a:buFont typeface="Symbol" panose="05050102010706020507" pitchFamily="18" charset="2"/>
              <a:buChar char=""/>
            </a:pPr>
            <a:r>
              <a:rPr lang="en-US" dirty="0">
                <a:solidFill>
                  <a:srgbClr val="000000"/>
                </a:solidFill>
                <a:effectLst/>
                <a:latin typeface="Times New Roman" panose="02020603050405020304" pitchFamily="18" charset="0"/>
                <a:ea typeface="Times New Roman" panose="02020603050405020304" pitchFamily="18" charset="0"/>
              </a:rPr>
              <a:t>Here a form is given to students in which he/she has to fill with some details such as his name, roll number, contact details, percentages (from first year to till date), Intermediate particulars (name of institution, place, year of pass, percentage), SSC particulars (name of institution, place, year of pass, percentage).</a:t>
            </a:r>
            <a:endParaRPr lang="en-IN"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4" name="Text Placeholder 13">
            <a:extLst>
              <a:ext uri="{FF2B5EF4-FFF2-40B4-BE49-F238E27FC236}">
                <a16:creationId xmlns:a16="http://schemas.microsoft.com/office/drawing/2014/main" id="{C11D08F5-318A-4204-B99B-7C5996A38400}"/>
              </a:ext>
            </a:extLst>
          </p:cNvPr>
          <p:cNvSpPr>
            <a:spLocks noGrp="1"/>
          </p:cNvSpPr>
          <p:nvPr>
            <p:ph type="body" sz="quarter" idx="16"/>
          </p:nvPr>
        </p:nvSpPr>
        <p:spPr>
          <a:xfrm>
            <a:off x="452488" y="282805"/>
            <a:ext cx="5676898" cy="603315"/>
          </a:xfrm>
        </p:spPr>
        <p:txBody>
          <a:bodyPr/>
          <a:lstStyle/>
          <a:p>
            <a:r>
              <a:rPr lang="en-IN" sz="2000" dirty="0">
                <a:latin typeface="Times New Roman" panose="02020603050405020304" pitchFamily="18" charset="0"/>
                <a:cs typeface="Times New Roman" panose="02020603050405020304" pitchFamily="18" charset="0"/>
              </a:rPr>
              <a:t>EXISTING </a:t>
            </a:r>
            <a:r>
              <a:rPr lang="en-US" sz="2000" dirty="0">
                <a:latin typeface="Times New Roman" panose="02020603050405020304" pitchFamily="18" charset="0"/>
                <a:cs typeface="Times New Roman" panose="02020603050405020304" pitchFamily="18" charset="0"/>
              </a:rPr>
              <a:t>SYSTEM</a:t>
            </a:r>
            <a:endParaRPr lang="en-IN"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50C9B46-9084-47BF-84C4-B72B8DB32983}"/>
              </a:ext>
            </a:extLst>
          </p:cNvPr>
          <p:cNvSpPr txBox="1"/>
          <p:nvPr/>
        </p:nvSpPr>
        <p:spPr>
          <a:xfrm>
            <a:off x="452489" y="3570919"/>
            <a:ext cx="6477230" cy="2215991"/>
          </a:xfrm>
          <a:prstGeom prst="rect">
            <a:avLst/>
          </a:prstGeom>
          <a:noFill/>
        </p:spPr>
        <p:txBody>
          <a:bodyPr wrap="square">
            <a:spAutoFit/>
          </a:bodyPr>
          <a:lstStyle/>
          <a:p>
            <a:pPr marL="342900" lvl="0" indent="-342900">
              <a:spcBef>
                <a:spcPts val="600"/>
              </a:spcBef>
              <a:spcAft>
                <a:spcPts val="600"/>
              </a:spcAft>
              <a:buFont typeface="Symbol" panose="05050102010706020507" pitchFamily="18" charset="2"/>
              <a:buChar char=""/>
            </a:pPr>
            <a:r>
              <a:rPr lang="en-US" sz="1600" dirty="0">
                <a:solidFill>
                  <a:srgbClr val="000000"/>
                </a:solidFill>
                <a:effectLst/>
                <a:latin typeface="Times New Roman" panose="02020603050405020304" pitchFamily="18" charset="0"/>
                <a:ea typeface="Times New Roman" panose="02020603050405020304" pitchFamily="18" charset="0"/>
              </a:rPr>
              <a:t>Collecting marks from green book Marks of each student are collected from green book (a book containing marks and other details maintained by each department in college).</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spcBef>
                <a:spcPts val="600"/>
              </a:spcBef>
              <a:spcAft>
                <a:spcPts val="600"/>
              </a:spcAft>
              <a:buFont typeface="Symbol" panose="05050102010706020507" pitchFamily="18" charset="2"/>
              <a:buChar char=""/>
            </a:pPr>
            <a:r>
              <a:rPr lang="en-US" sz="1600" dirty="0">
                <a:solidFill>
                  <a:srgbClr val="000000"/>
                </a:solidFill>
                <a:effectLst/>
                <a:latin typeface="Times New Roman" panose="02020603050405020304" pitchFamily="18" charset="0"/>
                <a:ea typeface="Times New Roman" panose="02020603050405020304" pitchFamily="18" charset="0"/>
              </a:rPr>
              <a:t>Preparing excel sheet from the data collected through filled-forms and green book, excel sheets are prepared. These excel sheets are used to prepare a list of students who full-fill the requirements of a company visiting the campus and these students are eligible to attend the campus placement.</a:t>
            </a:r>
          </a:p>
        </p:txBody>
      </p:sp>
      <p:graphicFrame>
        <p:nvGraphicFramePr>
          <p:cNvPr id="2" name="Object 1">
            <a:extLst>
              <a:ext uri="{FF2B5EF4-FFF2-40B4-BE49-F238E27FC236}">
                <a16:creationId xmlns:a16="http://schemas.microsoft.com/office/drawing/2014/main" id="{C6661506-F18C-4864-943D-E1AD44009C84}"/>
              </a:ext>
            </a:extLst>
          </p:cNvPr>
          <p:cNvGraphicFramePr>
            <a:graphicFrameLocks noChangeAspect="1"/>
          </p:cNvGraphicFramePr>
          <p:nvPr>
            <p:extLst>
              <p:ext uri="{D42A27DB-BD31-4B8C-83A1-F6EECF244321}">
                <p14:modId xmlns:p14="http://schemas.microsoft.com/office/powerpoint/2010/main" val="1418220607"/>
              </p:ext>
            </p:extLst>
          </p:nvPr>
        </p:nvGraphicFramePr>
        <p:xfrm>
          <a:off x="7535769" y="203668"/>
          <a:ext cx="3697008" cy="3083414"/>
        </p:xfrm>
        <a:graphic>
          <a:graphicData uri="http://schemas.openxmlformats.org/presentationml/2006/ole">
            <mc:AlternateContent xmlns:mc="http://schemas.openxmlformats.org/markup-compatibility/2006">
              <mc:Choice xmlns:v="urn:schemas-microsoft-com:vml" Requires="v">
                <p:oleObj spid="_x0000_s1040" name="Bitmap Image" r:id="rId4" imgW="2659320" imgH="2217600" progId="Paint.Picture">
                  <p:embed/>
                </p:oleObj>
              </mc:Choice>
              <mc:Fallback>
                <p:oleObj name="Bitmap Image" r:id="rId4" imgW="2659320" imgH="2217600" progId="Paint.Picture">
                  <p:embed/>
                  <p:pic>
                    <p:nvPicPr>
                      <p:cNvPr id="0" name=""/>
                      <p:cNvPicPr/>
                      <p:nvPr/>
                    </p:nvPicPr>
                    <p:blipFill>
                      <a:blip r:embed="rId5"/>
                      <a:stretch>
                        <a:fillRect/>
                      </a:stretch>
                    </p:blipFill>
                    <p:spPr>
                      <a:xfrm>
                        <a:off x="7535769" y="203668"/>
                        <a:ext cx="3697008" cy="3083414"/>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2F3BC01-0202-49DB-AB56-EB0CBB97DB8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flipH="1">
            <a:off x="5531224" y="3224326"/>
            <a:ext cx="6691498" cy="3609102"/>
          </a:xfrm>
          <a:prstGeom prst="rect">
            <a:avLst/>
          </a:prstGeom>
        </p:spPr>
      </p:pic>
    </p:spTree>
    <p:extLst>
      <p:ext uri="{BB962C8B-B14F-4D97-AF65-F5344CB8AC3E}">
        <p14:creationId xmlns:p14="http://schemas.microsoft.com/office/powerpoint/2010/main" val="398502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AD0015E-2140-4CFF-9D23-1A9CDE0E4982}"/>
              </a:ext>
            </a:extLst>
          </p:cNvPr>
          <p:cNvSpPr>
            <a:spLocks noGrp="1"/>
          </p:cNvSpPr>
          <p:nvPr>
            <p:ph type="body" sz="quarter" idx="16"/>
          </p:nvPr>
        </p:nvSpPr>
        <p:spPr>
          <a:xfrm>
            <a:off x="6096000" y="1043788"/>
            <a:ext cx="4023360" cy="464871"/>
          </a:xfrm>
        </p:spPr>
        <p:txBody>
          <a:bodyPr/>
          <a:lstStyle/>
          <a:p>
            <a:r>
              <a:rPr lang="en-IN" dirty="0">
                <a:latin typeface="Times New Roman" panose="02020603050405020304" pitchFamily="18" charset="0"/>
                <a:cs typeface="Times New Roman" panose="02020603050405020304" pitchFamily="18" charset="0"/>
              </a:rPr>
              <a:t>PLACEMENT CELL</a:t>
            </a:r>
          </a:p>
        </p:txBody>
      </p:sp>
      <p:pic>
        <p:nvPicPr>
          <p:cNvPr id="10" name="Picture Placeholder 9">
            <a:extLst>
              <a:ext uri="{FF2B5EF4-FFF2-40B4-BE49-F238E27FC236}">
                <a16:creationId xmlns:a16="http://schemas.microsoft.com/office/drawing/2014/main" id="{62DDD556-6F9D-476C-9E17-FE1FEA6EBE5A}"/>
              </a:ext>
            </a:extLst>
          </p:cNvPr>
          <p:cNvPicPr>
            <a:picLocks noGrp="1" noChangeAspect="1"/>
          </p:cNvPicPr>
          <p:nvPr>
            <p:ph type="pic" sz="quarter" idx="14"/>
          </p:nvPr>
        </p:nvPicPr>
        <p:blipFill rotWithShape="1">
          <a:blip r:embed="rId2">
            <a:extLst>
              <a:ext uri="{837473B0-CC2E-450A-ABE3-18F120FF3D39}">
                <a1611:picAttrSrcUrl xmlns:a1611="http://schemas.microsoft.com/office/drawing/2016/11/main" r:id="rId3"/>
              </a:ext>
            </a:extLst>
          </a:blip>
          <a:srcRect l="2696" t="-18203" r="2083" b="-24032"/>
          <a:stretch/>
        </p:blipFill>
        <p:spPr>
          <a:xfrm>
            <a:off x="198783" y="-196067"/>
            <a:ext cx="5416550" cy="6846932"/>
          </a:xfrm>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4" name="Title 3">
            <a:extLst>
              <a:ext uri="{FF2B5EF4-FFF2-40B4-BE49-F238E27FC236}">
                <a16:creationId xmlns:a16="http://schemas.microsoft.com/office/drawing/2014/main" id="{988BC72E-DB16-44F6-8E25-9A21D5C20973}"/>
              </a:ext>
            </a:extLst>
          </p:cNvPr>
          <p:cNvSpPr>
            <a:spLocks noGrp="1"/>
          </p:cNvSpPr>
          <p:nvPr>
            <p:ph type="title"/>
          </p:nvPr>
        </p:nvSpPr>
        <p:spPr>
          <a:xfrm>
            <a:off x="5874025" y="159550"/>
            <a:ext cx="5897218" cy="884238"/>
          </a:xfrm>
        </p:spPr>
        <p:txBody>
          <a:bodyPr/>
          <a:lstStyle/>
          <a:p>
            <a:r>
              <a:rPr lang="en-IN" dirty="0">
                <a:latin typeface="Times New Roman" panose="02020603050405020304" pitchFamily="18" charset="0"/>
                <a:cs typeface="Times New Roman" panose="02020603050405020304" pitchFamily="18" charset="0"/>
              </a:rPr>
              <a:t>SYSTEM REQUIREMENTS</a:t>
            </a:r>
          </a:p>
        </p:txBody>
      </p:sp>
      <p:sp>
        <p:nvSpPr>
          <p:cNvPr id="5" name="Content Placeholder 4">
            <a:extLst>
              <a:ext uri="{FF2B5EF4-FFF2-40B4-BE49-F238E27FC236}">
                <a16:creationId xmlns:a16="http://schemas.microsoft.com/office/drawing/2014/main" id="{2CB2C7F9-7C59-408C-BE42-44FD06C08F3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B20DDC2A-5634-4B3A-881A-E04E74B3A58A}"/>
              </a:ext>
            </a:extLst>
          </p:cNvPr>
          <p:cNvPicPr>
            <a:picLocks noChangeAspect="1"/>
          </p:cNvPicPr>
          <p:nvPr/>
        </p:nvPicPr>
        <p:blipFill>
          <a:blip r:embed="rId4"/>
          <a:stretch>
            <a:fillRect/>
          </a:stretch>
        </p:blipFill>
        <p:spPr>
          <a:xfrm>
            <a:off x="5733806" y="1634299"/>
            <a:ext cx="5616427" cy="4397121"/>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AD0015E-2140-4CFF-9D23-1A9CDE0E4982}"/>
              </a:ext>
            </a:extLst>
          </p:cNvPr>
          <p:cNvSpPr>
            <a:spLocks noGrp="1"/>
          </p:cNvSpPr>
          <p:nvPr>
            <p:ph type="body" sz="quarter" idx="16"/>
          </p:nvPr>
        </p:nvSpPr>
        <p:spPr>
          <a:xfrm>
            <a:off x="6096000" y="1043788"/>
            <a:ext cx="4023360" cy="464871"/>
          </a:xfrm>
        </p:spPr>
        <p:txBody>
          <a:bodyPr/>
          <a:lstStyle/>
          <a:p>
            <a:r>
              <a:rPr lang="en-IN" dirty="0">
                <a:latin typeface="Times New Roman" panose="02020603050405020304" pitchFamily="18" charset="0"/>
                <a:cs typeface="Times New Roman" panose="02020603050405020304" pitchFamily="18" charset="0"/>
              </a:rPr>
              <a:t>ER DIAGRAM</a:t>
            </a:r>
          </a:p>
        </p:txBody>
      </p:sp>
      <p:pic>
        <p:nvPicPr>
          <p:cNvPr id="10" name="Picture Placeholder 9">
            <a:extLst>
              <a:ext uri="{FF2B5EF4-FFF2-40B4-BE49-F238E27FC236}">
                <a16:creationId xmlns:a16="http://schemas.microsoft.com/office/drawing/2014/main" id="{62DDD556-6F9D-476C-9E17-FE1FEA6EBE5A}"/>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3617" r="23617"/>
          <a:stretch>
            <a:fillRect/>
          </a:stretch>
        </p:blipFill>
        <p:spPr>
          <a:xfrm>
            <a:off x="0" y="0"/>
            <a:ext cx="5416550" cy="6846932"/>
          </a:xfrm>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6" name="Content Placeholder 5">
            <a:extLst>
              <a:ext uri="{FF2B5EF4-FFF2-40B4-BE49-F238E27FC236}">
                <a16:creationId xmlns:a16="http://schemas.microsoft.com/office/drawing/2014/main" id="{AF21162A-50AE-4CA2-AF57-B049BC3ECD08}"/>
              </a:ext>
            </a:extLst>
          </p:cNvPr>
          <p:cNvPicPr>
            <a:picLocks noGrp="1" noChangeAspect="1"/>
          </p:cNvPicPr>
          <p:nvPr>
            <p:ph idx="1"/>
          </p:nvPr>
        </p:nvPicPr>
        <p:blipFill>
          <a:blip r:embed="rId4"/>
          <a:stretch>
            <a:fillRect/>
          </a:stretch>
        </p:blipFill>
        <p:spPr>
          <a:xfrm>
            <a:off x="5983288" y="2062593"/>
            <a:ext cx="5416550" cy="3596414"/>
          </a:xfrm>
        </p:spPr>
      </p:pic>
      <p:sp>
        <p:nvSpPr>
          <p:cNvPr id="4" name="Title 3">
            <a:extLst>
              <a:ext uri="{FF2B5EF4-FFF2-40B4-BE49-F238E27FC236}">
                <a16:creationId xmlns:a16="http://schemas.microsoft.com/office/drawing/2014/main" id="{988BC72E-DB16-44F6-8E25-9A21D5C20973}"/>
              </a:ext>
            </a:extLst>
          </p:cNvPr>
          <p:cNvSpPr>
            <a:spLocks noGrp="1"/>
          </p:cNvSpPr>
          <p:nvPr>
            <p:ph type="title"/>
          </p:nvPr>
        </p:nvSpPr>
        <p:spPr>
          <a:xfrm>
            <a:off x="5874025" y="159550"/>
            <a:ext cx="5897218" cy="884238"/>
          </a:xfrm>
        </p:spPr>
        <p:txBody>
          <a:bodyPr/>
          <a:lstStyle/>
          <a:p>
            <a:r>
              <a:rPr lang="en-IN" dirty="0">
                <a:latin typeface="Times New Roman" panose="02020603050405020304" pitchFamily="18" charset="0"/>
                <a:cs typeface="Times New Roman" panose="02020603050405020304" pitchFamily="18" charset="0"/>
              </a:rPr>
              <a:t>SYSTEM DESIGN</a:t>
            </a:r>
          </a:p>
        </p:txBody>
      </p:sp>
      <p:sp>
        <p:nvSpPr>
          <p:cNvPr id="11" name="TextBox 10">
            <a:extLst>
              <a:ext uri="{FF2B5EF4-FFF2-40B4-BE49-F238E27FC236}">
                <a16:creationId xmlns:a16="http://schemas.microsoft.com/office/drawing/2014/main" id="{DBA29DCF-3B71-44A8-B14E-6C3B2CB99341}"/>
              </a:ext>
            </a:extLst>
          </p:cNvPr>
          <p:cNvSpPr txBox="1"/>
          <p:nvPr/>
        </p:nvSpPr>
        <p:spPr>
          <a:xfrm>
            <a:off x="0" y="6846932"/>
            <a:ext cx="5416550" cy="230832"/>
          </a:xfrm>
          <a:prstGeom prst="rect">
            <a:avLst/>
          </a:prstGeom>
          <a:noFill/>
        </p:spPr>
        <p:txBody>
          <a:bodyPr wrap="square" rtlCol="0">
            <a:spAutoFit/>
          </a:bodyPr>
          <a:lstStyle/>
          <a:p>
            <a:r>
              <a:rPr lang="en-IN" sz="900">
                <a:hlinkClick r:id="rId3" tooltip="https://www.flickr.com/photos/26524277@N04/6991262873"/>
              </a:rPr>
              <a:t>This Photo</a:t>
            </a:r>
            <a:r>
              <a:rPr lang="en-IN" sz="900"/>
              <a:t> by Unknown Author is licensed under </a:t>
            </a:r>
            <a:r>
              <a:rPr lang="en-IN" sz="900">
                <a:hlinkClick r:id="rId5" tooltip="https://creativecommons.org/licenses/by/3.0/"/>
              </a:rPr>
              <a:t>CC BY</a:t>
            </a:r>
            <a:endParaRPr lang="en-IN" sz="900"/>
          </a:p>
        </p:txBody>
      </p:sp>
    </p:spTree>
    <p:extLst>
      <p:ext uri="{BB962C8B-B14F-4D97-AF65-F5344CB8AC3E}">
        <p14:creationId xmlns:p14="http://schemas.microsoft.com/office/powerpoint/2010/main" val="323547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1207" y="95465"/>
            <a:ext cx="5197970" cy="508438"/>
          </a:xfrm>
        </p:spPr>
        <p:txBody>
          <a:bodyPr/>
          <a:lstStyle/>
          <a:p>
            <a:r>
              <a:rPr lang="en-IN" sz="2400" dirty="0">
                <a:solidFill>
                  <a:srgbClr val="FFFF00"/>
                </a:solidFill>
                <a:latin typeface="Times New Roman" panose="02020603050405020304" pitchFamily="18" charset="0"/>
                <a:cs typeface="Times New Roman" panose="02020603050405020304" pitchFamily="18" charset="0"/>
              </a:rPr>
              <a:t>PLACEMENT CELL</a:t>
            </a:r>
            <a:endParaRPr lang="en-US" sz="1800" dirty="0">
              <a:solidFill>
                <a:srgbClr val="FFFF00"/>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21007" y="1555280"/>
            <a:ext cx="8526946" cy="4026904"/>
          </a:xfrm>
        </p:spPr>
        <p:txBody>
          <a:bodyPr>
            <a:normAutofit/>
          </a:bodyPr>
          <a:lstStyle/>
          <a:p>
            <a:pPr algn="l">
              <a:lnSpc>
                <a:spcPct val="100000"/>
              </a:lnSpc>
            </a:pPr>
            <a:endParaRPr lang="en-IN" sz="2400" b="0" i="0" dirty="0">
              <a:solidFill>
                <a:srgbClr val="222222"/>
              </a:solidFill>
              <a:effectLst/>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5" name="Title 4">
            <a:extLst>
              <a:ext uri="{FF2B5EF4-FFF2-40B4-BE49-F238E27FC236}">
                <a16:creationId xmlns:a16="http://schemas.microsoft.com/office/drawing/2014/main" id="{37A25AB9-9D5D-423D-9CCC-16B406E862ED}"/>
              </a:ext>
            </a:extLst>
          </p:cNvPr>
          <p:cNvSpPr>
            <a:spLocks noGrp="1"/>
          </p:cNvSpPr>
          <p:nvPr>
            <p:ph type="title"/>
          </p:nvPr>
        </p:nvSpPr>
        <p:spPr/>
        <p:txBody>
          <a:bodyPr/>
          <a:lstStyle/>
          <a:p>
            <a:r>
              <a:rPr lang="en-IN" dirty="0"/>
              <a:t> </a:t>
            </a:r>
          </a:p>
        </p:txBody>
      </p:sp>
      <p:sp>
        <p:nvSpPr>
          <p:cNvPr id="11" name="Rectangle 10">
            <a:extLst>
              <a:ext uri="{FF2B5EF4-FFF2-40B4-BE49-F238E27FC236}">
                <a16:creationId xmlns:a16="http://schemas.microsoft.com/office/drawing/2014/main" id="{8411C344-256B-432B-86F2-9219CD31B2FA}"/>
              </a:ext>
            </a:extLst>
          </p:cNvPr>
          <p:cNvSpPr/>
          <p:nvPr/>
        </p:nvSpPr>
        <p:spPr>
          <a:xfrm>
            <a:off x="4410634" y="6279219"/>
            <a:ext cx="3200400" cy="4962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Main Dashboard</a:t>
            </a:r>
          </a:p>
        </p:txBody>
      </p:sp>
      <p:pic>
        <p:nvPicPr>
          <p:cNvPr id="3" name="Picture 2">
            <a:extLst>
              <a:ext uri="{FF2B5EF4-FFF2-40B4-BE49-F238E27FC236}">
                <a16:creationId xmlns:a16="http://schemas.microsoft.com/office/drawing/2014/main" id="{3135B12B-E5A2-48E0-948F-DD98569A0492}"/>
              </a:ext>
            </a:extLst>
          </p:cNvPr>
          <p:cNvPicPr>
            <a:picLocks noChangeAspect="1"/>
          </p:cNvPicPr>
          <p:nvPr/>
        </p:nvPicPr>
        <p:blipFill>
          <a:blip r:embed="rId3"/>
          <a:stretch>
            <a:fillRect/>
          </a:stretch>
        </p:blipFill>
        <p:spPr>
          <a:xfrm>
            <a:off x="0" y="673404"/>
            <a:ext cx="12192000" cy="5511191"/>
          </a:xfrm>
          <a:prstGeom prst="rect">
            <a:avLst/>
          </a:prstGeom>
        </p:spPr>
      </p:pic>
    </p:spTree>
    <p:extLst>
      <p:ext uri="{BB962C8B-B14F-4D97-AF65-F5344CB8AC3E}">
        <p14:creationId xmlns:p14="http://schemas.microsoft.com/office/powerpoint/2010/main" val="389575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1207" y="95465"/>
            <a:ext cx="5197970" cy="508438"/>
          </a:xfrm>
        </p:spPr>
        <p:txBody>
          <a:bodyPr/>
          <a:lstStyle/>
          <a:p>
            <a:r>
              <a:rPr lang="en-IN" sz="2400" dirty="0">
                <a:solidFill>
                  <a:srgbClr val="FFFF00"/>
                </a:solidFill>
                <a:latin typeface="Times New Roman" panose="02020603050405020304" pitchFamily="18" charset="0"/>
                <a:cs typeface="Times New Roman" panose="02020603050405020304" pitchFamily="18" charset="0"/>
              </a:rPr>
              <a:t>PLACEMENT CELL</a:t>
            </a:r>
            <a:endParaRPr lang="en-US" sz="1800" dirty="0">
              <a:solidFill>
                <a:srgbClr val="FFFF00"/>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921007" y="1555280"/>
            <a:ext cx="8526946" cy="4026904"/>
          </a:xfrm>
        </p:spPr>
        <p:txBody>
          <a:bodyPr>
            <a:normAutofit/>
          </a:bodyPr>
          <a:lstStyle/>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Running : </a:t>
            </a:r>
            <a:r>
              <a:rPr lang="en-IN" sz="2400" b="0" i="0" dirty="0">
                <a:solidFill>
                  <a:srgbClr val="222222"/>
                </a:solidFill>
                <a:effectLst/>
                <a:latin typeface="Times New Roman" panose="02020603050405020304" pitchFamily="18" charset="0"/>
                <a:cs typeface="Times New Roman" panose="02020603050405020304" pitchFamily="18" charset="0"/>
              </a:rPr>
              <a:t>In the Operating system, whenever a new process is built, it is entered into the system, which should be running.</a:t>
            </a:r>
          </a:p>
          <a:p>
            <a:pPr algn="l">
              <a:lnSpc>
                <a:spcPct val="100000"/>
              </a:lnSpc>
            </a:pPr>
            <a:endParaRPr lang="en-IN" sz="2400" dirty="0">
              <a:solidFill>
                <a:srgbClr val="222222"/>
              </a:solidFill>
              <a:latin typeface="Times New Roman" panose="02020603050405020304" pitchFamily="18" charset="0"/>
              <a:cs typeface="Times New Roman" panose="02020603050405020304" pitchFamily="18" charset="0"/>
            </a:endParaRPr>
          </a:p>
          <a:p>
            <a:pPr algn="l">
              <a:lnSpc>
                <a:spcPct val="100000"/>
              </a:lnSpc>
            </a:pPr>
            <a:r>
              <a:rPr lang="en-IN" sz="2400" b="1" i="0" dirty="0">
                <a:solidFill>
                  <a:srgbClr val="222222"/>
                </a:solidFill>
                <a:effectLst/>
                <a:latin typeface="Times New Roman" panose="02020603050405020304" pitchFamily="18" charset="0"/>
                <a:cs typeface="Times New Roman" panose="02020603050405020304" pitchFamily="18" charset="0"/>
              </a:rPr>
              <a:t>Not Running : </a:t>
            </a:r>
            <a:r>
              <a:rPr lang="en-IN" sz="2400" b="0" i="0" dirty="0">
                <a:solidFill>
                  <a:srgbClr val="222222"/>
                </a:solidFill>
                <a:effectLst/>
                <a:latin typeface="Times New Roman" panose="02020603050405020304" pitchFamily="18" charset="0"/>
                <a:cs typeface="Times New Roman" panose="02020603050405020304" pitchFamily="18" charset="0"/>
              </a:rPr>
              <a:t>The process that are not running are kept in a queue, which is waiting for their turn to execute. Each entry in the queue is a point to a specific process.</a:t>
            </a:r>
          </a:p>
          <a:p>
            <a:pPr algn="l">
              <a:lnSpc>
                <a:spcPct val="100000"/>
              </a:lnSpc>
            </a:pPr>
            <a:endParaRPr lang="en-IN" sz="2400" b="0" i="0" dirty="0">
              <a:solidFill>
                <a:srgbClr val="222222"/>
              </a:solidFill>
              <a:effectLst/>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Title 4">
            <a:extLst>
              <a:ext uri="{FF2B5EF4-FFF2-40B4-BE49-F238E27FC236}">
                <a16:creationId xmlns:a16="http://schemas.microsoft.com/office/drawing/2014/main" id="{37A25AB9-9D5D-423D-9CCC-16B406E862ED}"/>
              </a:ext>
            </a:extLst>
          </p:cNvPr>
          <p:cNvSpPr>
            <a:spLocks noGrp="1"/>
          </p:cNvSpPr>
          <p:nvPr>
            <p:ph type="title"/>
          </p:nvPr>
        </p:nvSpPr>
        <p:spPr/>
        <p:txBody>
          <a:bodyPr/>
          <a:lstStyle/>
          <a:p>
            <a:r>
              <a:rPr lang="en-IN" dirty="0"/>
              <a:t> </a:t>
            </a:r>
          </a:p>
        </p:txBody>
      </p:sp>
      <p:pic>
        <p:nvPicPr>
          <p:cNvPr id="7" name="Picture 6">
            <a:extLst>
              <a:ext uri="{FF2B5EF4-FFF2-40B4-BE49-F238E27FC236}">
                <a16:creationId xmlns:a16="http://schemas.microsoft.com/office/drawing/2014/main" id="{30765A06-3F64-4CAC-A776-7BAF66AB54A8}"/>
              </a:ext>
            </a:extLst>
          </p:cNvPr>
          <p:cNvPicPr>
            <a:picLocks noChangeAspect="1"/>
          </p:cNvPicPr>
          <p:nvPr/>
        </p:nvPicPr>
        <p:blipFill>
          <a:blip r:embed="rId3"/>
          <a:stretch>
            <a:fillRect/>
          </a:stretch>
        </p:blipFill>
        <p:spPr>
          <a:xfrm>
            <a:off x="0" y="685640"/>
            <a:ext cx="12192000" cy="5486719"/>
          </a:xfrm>
          <a:prstGeom prst="rect">
            <a:avLst/>
          </a:prstGeom>
        </p:spPr>
      </p:pic>
      <p:sp>
        <p:nvSpPr>
          <p:cNvPr id="11" name="Rectangle 10">
            <a:extLst>
              <a:ext uri="{FF2B5EF4-FFF2-40B4-BE49-F238E27FC236}">
                <a16:creationId xmlns:a16="http://schemas.microsoft.com/office/drawing/2014/main" id="{8411C344-256B-432B-86F2-9219CD31B2FA}"/>
              </a:ext>
            </a:extLst>
          </p:cNvPr>
          <p:cNvSpPr/>
          <p:nvPr/>
        </p:nvSpPr>
        <p:spPr>
          <a:xfrm>
            <a:off x="4410634" y="6279219"/>
            <a:ext cx="3200400" cy="4962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Registration Dashboard</a:t>
            </a:r>
          </a:p>
        </p:txBody>
      </p:sp>
      <p:pic>
        <p:nvPicPr>
          <p:cNvPr id="13" name="Picture 12">
            <a:extLst>
              <a:ext uri="{FF2B5EF4-FFF2-40B4-BE49-F238E27FC236}">
                <a16:creationId xmlns:a16="http://schemas.microsoft.com/office/drawing/2014/main" id="{1BC866C3-C6BA-4D31-A7FC-48FE83661220}"/>
              </a:ext>
            </a:extLst>
          </p:cNvPr>
          <p:cNvPicPr>
            <a:picLocks noChangeAspect="1"/>
          </p:cNvPicPr>
          <p:nvPr/>
        </p:nvPicPr>
        <p:blipFill>
          <a:blip r:embed="rId4"/>
          <a:stretch>
            <a:fillRect/>
          </a:stretch>
        </p:blipFill>
        <p:spPr>
          <a:xfrm>
            <a:off x="0" y="647700"/>
            <a:ext cx="12192000" cy="5562600"/>
          </a:xfrm>
          <a:prstGeom prst="rect">
            <a:avLst/>
          </a:prstGeom>
        </p:spPr>
      </p:pic>
      <p:pic>
        <p:nvPicPr>
          <p:cNvPr id="3" name="Picture 2">
            <a:extLst>
              <a:ext uri="{FF2B5EF4-FFF2-40B4-BE49-F238E27FC236}">
                <a16:creationId xmlns:a16="http://schemas.microsoft.com/office/drawing/2014/main" id="{341DF364-9509-45CE-9B31-AB8212D997F1}"/>
              </a:ext>
            </a:extLst>
          </p:cNvPr>
          <p:cNvPicPr>
            <a:picLocks noChangeAspect="1"/>
          </p:cNvPicPr>
          <p:nvPr/>
        </p:nvPicPr>
        <p:blipFill>
          <a:blip r:embed="rId5"/>
          <a:stretch>
            <a:fillRect/>
          </a:stretch>
        </p:blipFill>
        <p:spPr>
          <a:xfrm>
            <a:off x="0" y="612494"/>
            <a:ext cx="12192000" cy="5633012"/>
          </a:xfrm>
          <a:prstGeom prst="rect">
            <a:avLst/>
          </a:prstGeom>
        </p:spPr>
      </p:pic>
    </p:spTree>
    <p:extLst>
      <p:ext uri="{BB962C8B-B14F-4D97-AF65-F5344CB8AC3E}">
        <p14:creationId xmlns:p14="http://schemas.microsoft.com/office/powerpoint/2010/main" val="37579859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546</TotalTime>
  <Words>933</Words>
  <Application>Microsoft Office PowerPoint</Application>
  <PresentationFormat>Widescreen</PresentationFormat>
  <Paragraphs>101</Paragraphs>
  <Slides>14</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Bitmap Image</vt:lpstr>
      <vt:lpstr>Placement cell</vt:lpstr>
      <vt:lpstr>PURPOSE</vt:lpstr>
      <vt:lpstr>INTRODUCTION</vt:lpstr>
      <vt:lpstr>GOALS</vt:lpstr>
      <vt:lpstr>PowerPoint Presentation</vt:lpstr>
      <vt:lpstr>SYSTEM REQUIREMENTS</vt:lpstr>
      <vt:lpstr>SYSTEM DESIGN</vt:lpstr>
      <vt:lpstr> </vt:lpstr>
      <vt:lpstr> </vt:lpstr>
      <vt:lpstr> </vt:lpstr>
      <vt:lpstr> </vt:lpstr>
      <vt:lpstr>Introduction to environment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Scheduling</dc:title>
  <dc:creator>Shubhanshu Barnwal</dc:creator>
  <cp:lastModifiedBy>Shubhanshu Barnwal</cp:lastModifiedBy>
  <cp:revision>36</cp:revision>
  <dcterms:created xsi:type="dcterms:W3CDTF">2021-07-20T04:33:43Z</dcterms:created>
  <dcterms:modified xsi:type="dcterms:W3CDTF">2022-01-27T08:05:37Z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